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40"/>
  </p:notesMasterIdLst>
  <p:sldIdLst>
    <p:sldId id="256" r:id="rId2"/>
    <p:sldId id="315" r:id="rId3"/>
    <p:sldId id="257" r:id="rId4"/>
    <p:sldId id="258" r:id="rId5"/>
    <p:sldId id="287" r:id="rId6"/>
    <p:sldId id="289" r:id="rId7"/>
    <p:sldId id="290" r:id="rId8"/>
    <p:sldId id="288" r:id="rId9"/>
    <p:sldId id="291" r:id="rId10"/>
    <p:sldId id="294" r:id="rId11"/>
    <p:sldId id="293" r:id="rId12"/>
    <p:sldId id="295" r:id="rId13"/>
    <p:sldId id="296" r:id="rId14"/>
    <p:sldId id="297" r:id="rId15"/>
    <p:sldId id="259" r:id="rId16"/>
    <p:sldId id="300" r:id="rId17"/>
    <p:sldId id="316" r:id="rId18"/>
    <p:sldId id="301" r:id="rId19"/>
    <p:sldId id="303" r:id="rId20"/>
    <p:sldId id="317" r:id="rId21"/>
    <p:sldId id="302" r:id="rId22"/>
    <p:sldId id="306" r:id="rId23"/>
    <p:sldId id="271" r:id="rId24"/>
    <p:sldId id="307" r:id="rId25"/>
    <p:sldId id="261" r:id="rId26"/>
    <p:sldId id="308" r:id="rId27"/>
    <p:sldId id="318" r:id="rId28"/>
    <p:sldId id="311" r:id="rId29"/>
    <p:sldId id="310" r:id="rId30"/>
    <p:sldId id="313" r:id="rId31"/>
    <p:sldId id="309" r:id="rId32"/>
    <p:sldId id="312" r:id="rId33"/>
    <p:sldId id="269" r:id="rId34"/>
    <p:sldId id="273" r:id="rId35"/>
    <p:sldId id="274" r:id="rId36"/>
    <p:sldId id="268" r:id="rId37"/>
    <p:sldId id="267" r:id="rId38"/>
    <p:sldId id="314" r:id="rId3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03" autoAdjust="0"/>
    <p:restoredTop sz="94660"/>
  </p:normalViewPr>
  <p:slideViewPr>
    <p:cSldViewPr>
      <p:cViewPr varScale="1">
        <p:scale>
          <a:sx n="68" d="100"/>
          <a:sy n="68" d="100"/>
        </p:scale>
        <p:origin x="48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6C1CB-8E94-46D7-AAE5-50B4F4C1F03D}" type="datetimeFigureOut">
              <a:rPr lang="th-TH" smtClean="0"/>
              <a:t>08/07/67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37642-5823-4E46-BF3F-FB8B9D248D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3379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0607650-F9D6-4B7F-9B2F-CF199C8F886D}" type="datetime1">
              <a:rPr lang="th-TH" smtClean="0"/>
              <a:t>08/07/67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8305B-E212-4464-92EB-67C8CDA8FB2C}" type="datetime1">
              <a:rPr lang="th-TH" smtClean="0"/>
              <a:t>08/07/67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F268-51D5-48A3-9DED-E97AA21C0454}" type="datetime1">
              <a:rPr lang="th-TH" smtClean="0"/>
              <a:t>08/07/67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F94D-EE7B-431D-A6F2-908A6C66EF5D}" type="datetime1">
              <a:rPr lang="th-TH" smtClean="0"/>
              <a:t>08/07/67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034F-FD42-4D7D-8F5E-B287BCD577FB}" type="datetime1">
              <a:rPr lang="th-TH" smtClean="0"/>
              <a:t>08/07/67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4D40-DD64-4F36-9968-7B0923728F55}" type="datetime1">
              <a:rPr lang="th-TH" smtClean="0"/>
              <a:t>08/07/67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09DB-327E-48B6-9228-D7EECD4963D4}" type="datetime1">
              <a:rPr lang="th-TH" smtClean="0"/>
              <a:t>08/07/67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8E7C-1BF4-49E6-BC3B-F4808464A61F}" type="datetime1">
              <a:rPr lang="th-TH" smtClean="0"/>
              <a:t>08/07/67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15E6-CE25-45E9-8204-6489AD73D8B8}" type="datetime1">
              <a:rPr lang="th-TH" smtClean="0"/>
              <a:t>08/07/67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4F52-0C8F-49B6-BB67-49A1A6AAD44B}" type="datetime1">
              <a:rPr lang="th-TH" smtClean="0"/>
              <a:t>08/07/67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D3D1-5FBA-4F17-9676-19A9DBEA7A14}" type="datetime1">
              <a:rPr lang="th-TH" smtClean="0"/>
              <a:t>08/07/67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8710FE3-23B4-4AE4-B891-16455B39D15F}" type="datetime1">
              <a:rPr lang="th-TH" smtClean="0"/>
              <a:t>08/07/67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032" y="2492896"/>
            <a:ext cx="3313355" cy="1202804"/>
          </a:xfrm>
        </p:spPr>
        <p:txBody>
          <a:bodyPr>
            <a:normAutofit/>
          </a:bodyPr>
          <a:lstStyle/>
          <a:p>
            <a:r>
              <a:rPr lang="th-TH" sz="6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บท</a:t>
            </a:r>
            <a:r>
              <a:rPr lang="th-TH" sz="6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ที่ ๕</a:t>
            </a:r>
            <a:endParaRPr lang="th-TH" sz="6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1" y="3695700"/>
            <a:ext cx="4396308" cy="23241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การสืบ</a:t>
            </a:r>
            <a:r>
              <a:rPr lang="th-TH" sz="5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ทอด </a:t>
            </a:r>
          </a:p>
          <a:p>
            <a:pPr algn="ctr">
              <a:spcBef>
                <a:spcPts val="0"/>
              </a:spcBef>
            </a:pPr>
            <a:r>
              <a:rPr lang="th-TH" sz="5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ธุรกิจ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ครอบครัว</a:t>
            </a:r>
          </a:p>
        </p:txBody>
      </p:sp>
    </p:spTree>
    <p:extLst>
      <p:ext uri="{BB962C8B-B14F-4D97-AF65-F5344CB8AC3E}">
        <p14:creationId xmlns:p14="http://schemas.microsoft.com/office/powerpoint/2010/main" val="279062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21123" y="609147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การวางแผนสืบทอดธุรกิจครอบครัว </a:t>
            </a:r>
            <a:endParaRPr lang="th-TH" sz="48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21210" y="1993283"/>
            <a:ext cx="7495293" cy="3600400"/>
          </a:xfrm>
        </p:spPr>
        <p:txBody>
          <a:bodyPr>
            <a:normAutofit fontScale="47500" lnSpcReduction="20000"/>
          </a:bodyPr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</a:rPr>
              <a:t>	</a:t>
            </a:r>
            <a:r>
              <a:rPr lang="th-TH" sz="5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การถ่ายโอนธุรกิจประสบความสำเร็จ ผู้ส่งมอบควรมีแนวทางการถ่ายโอน ธุรกิจของธุรกิจครอบครัวให้กับผู้สืบทอด ดังต่อไปนี้ </a:t>
            </a:r>
            <a:endParaRPr lang="en-US" sz="58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5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58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1. วางแผนถ่ายโอนอย่างรอบคอบ</a:t>
            </a:r>
            <a:r>
              <a:rPr lang="th-TH" sz="58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 </a:t>
            </a:r>
          </a:p>
          <a:p>
            <a:pPr marL="1696212" lvl="3" indent="-571500" algn="thaiDist">
              <a:lnSpc>
                <a:spcPct val="115000"/>
              </a:lnSpc>
              <a:buClrTx/>
            </a:pPr>
            <a:r>
              <a:rPr lang="th-TH" sz="58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ผู้ส่งมอบต้องเตรียมการโดยวางแผนอย่างรอบคอบ</a:t>
            </a:r>
          </a:p>
          <a:p>
            <a:pPr marL="1696212" lvl="3" indent="-571500" algn="thaiDist">
              <a:lnSpc>
                <a:spcPct val="115000"/>
              </a:lnSpc>
              <a:buClrTx/>
            </a:pPr>
            <a:r>
              <a:rPr lang="th-TH" sz="58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ในเรื่องธุรกิจ กลยุทธ์ เงินทุน หุ้นส่วน และการขยายสินค้าในระยะยาว </a:t>
            </a:r>
          </a:p>
          <a:p>
            <a:pPr marL="1696212" lvl="3" indent="-571500" algn="thaiDist">
              <a:lnSpc>
                <a:spcPct val="115000"/>
              </a:lnSpc>
              <a:buClrTx/>
            </a:pPr>
            <a:r>
              <a:rPr lang="th-TH" sz="58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การวางแผนธุรกิจมีอิทธิพลโดยตรงต่อความสำเร็จในการถ่ายโอนธุรกิจครอบครัว </a:t>
            </a:r>
            <a:r>
              <a:rPr lang="th-TH" sz="44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	</a:t>
            </a:r>
            <a:endParaRPr lang="th-TH" sz="44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10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143600" y="6093296"/>
            <a:ext cx="3888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066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99592" y="836711"/>
            <a:ext cx="7416824" cy="538057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2. บ่มเพาะ-เตรียมพร้อม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th-TH" sz="26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  </a:t>
            </a:r>
            <a:r>
              <a:rPr lang="th-TH" sz="26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ผู้ส่งมอบต้องบ่มเพาะให้ผู้สืบทอดมีความรู้และประสบการณ์ ในธุรกิจ 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th-TH" sz="26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  สร้างความเป็นภาวะผู้นำให้ได้โดยให้เข้าสู่ธุรกิจในวัยเยาว์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th-TH" sz="26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  สั่งสมประสบการณ์ ตรงทางด้านธุรกิจจากระดับล่างขึ้นมา </a:t>
            </a:r>
            <a:endParaRPr lang="en-US" sz="2600" dirty="0">
              <a:solidFill>
                <a:schemeClr val="tx1"/>
              </a:solidFill>
              <a:latin typeface="AngsanaUPC" panose="02020603050405020304" pitchFamily="18" charset="-34"/>
              <a:ea typeface="Calibri" panose="020F0502020204030204" pitchFamily="34" charset="0"/>
              <a:cs typeface="AngsanaUPC" panose="02020603050405020304" pitchFamily="18" charset="-34"/>
            </a:endParaRPr>
          </a:p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	3. </a:t>
            </a:r>
            <a:r>
              <a:rPr lang="th-TH" sz="3200" b="1" dirty="0" err="1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ติว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เข้มก่อน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 </a:t>
            </a:r>
          </a:p>
          <a:p>
            <a:pPr marL="1371600" lvl="2" indent="-457200" algn="thaiDi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ให้ผู้สืบทอดได้รับการศึกษาที่มีประโยชน์ต่อธุรกิจ</a:t>
            </a:r>
          </a:p>
          <a:p>
            <a:pPr marL="1371600" lvl="2" indent="-457200" algn="thaiDi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ผู้นำธุรกิจครอบครัว มักใช้การสอนเป็นแบบภายในและสอนแบบรายบุคคล </a:t>
            </a:r>
            <a:endParaRPr lang="th-TH" sz="46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11</a:t>
            </a:fld>
            <a:endParaRPr lang="th-TH"/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5542" y="5976472"/>
            <a:ext cx="414564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85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1176725"/>
            <a:ext cx="7920880" cy="5040560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4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. เฟ้นหา-วางตัว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  หากมีทายาทหลายคนต้องพิจารณาว่า คนไหนเก่งด้านใด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  วางตัวให้เหมาะสมกับตำแหน่งนั้นๆ 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ea typeface="Calibri" panose="020F0502020204030204" pitchFamily="34" charset="0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5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. ปรับมุมมองพนักงาน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  ผู้ส่งมอบไม่ควรพยายามทำให้พนักงานมีความเกรงใจในตัว ผู้สืบทอด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  ผู้ส่งมอบควรทำให้พนักงานมองผู้สืบทอดเป็นเหมือนลูกหลาน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  พร้อมจะช่วยเหลือในการ พัฒนาธุรกิจต่อไป </a:t>
            </a:r>
            <a:endParaRPr lang="th-TH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142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17012" y="631980"/>
            <a:ext cx="7848872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แนวทางสำหรับผู้สืบทอดธุรกิจครอบครัว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17012" y="2132856"/>
            <a:ext cx="7848872" cy="408442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1. ควรเข้าสู่ธุรกิจครอบครัวตั้งแต่เยาว์วัย ก่อนเข้าสู่ธุรกิจเต็มตัว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2. ควรประเมินศักยภาพตนเอง และยอมรับความเป็นจริง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3. ต้องมั่นใจในความรู้ความสามารถของตนเอง และแสดง	    	     ความสามารถให้ทุกคนเห็น</a:t>
            </a: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13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143600" y="5995586"/>
            <a:ext cx="422284" cy="457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310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17012" y="631980"/>
            <a:ext cx="7848872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แนวทางสำหรับผู้สืบทอดธุรกิจครอบครัว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9512" y="2276872"/>
            <a:ext cx="8136904" cy="408442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4. ต้องมีความรู้ในธุรกิจของตนเอง เพิ่มพูนความรู้ให้ตนเองเสมอ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5. ให้ความสำคัญกับพนักงาน รักษาพนักงานที่มีความรู้	    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        ความสามารถ แสวงหาคนดี คนเก่ง มาอยู่กับองค์กร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	6. ให้ความสำคัญกับเครือข่ายทางสังคมของคนรุ่นพ่อแม่ที่สร้างไว้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721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5544734" cy="1477968"/>
          </a:xfrm>
        </p:spPr>
        <p:txBody>
          <a:bodyPr>
            <a:normAutofit fontScale="90000"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เนื้อหาแผนการสืบทอดธุรกิจ (</a:t>
            </a: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Succession Plan)</a:t>
            </a:r>
            <a:endParaRPr lang="th-TH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200916" cy="384165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dirty="0"/>
              <a:t>	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วัตถุประสงค์หลักของแผน 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	2. การพัฒนาทักษะและภาวะผู้นำของทายาท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3. การคัดเลือกทายาท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	4. แผนการเกษียณของผู้นำและผู้สูงอายุ 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5. บทบาทและความรับผิดชอบของทายาท 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6. การสืบทอดตำแหน่ง ในองค์กร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15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100392" y="6050980"/>
            <a:ext cx="43204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22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2672" y="1556792"/>
            <a:ext cx="7632848" cy="3096344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1. วัตถุประสงค์หลักของแผน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บอกถึงการเตรียมความพร้อมขององค์กรสำหรับการเปลี่ยนแปลง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สร้างความเชื่อมั่นว่าธุรกิจจะประสบความสำเร็จแม้รุ่นอาวุโสจะออกจากตำแหน่ง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4649096" y="6151051"/>
            <a:ext cx="3502152" cy="365125"/>
          </a:xfrm>
        </p:spPr>
        <p:txBody>
          <a:bodyPr/>
          <a:lstStyle/>
          <a:p>
            <a:r>
              <a:rPr lang="en-US" dirty="0" err="1"/>
              <a:t>Asst.Prof.Kawinphat</a:t>
            </a:r>
            <a:r>
              <a:rPr lang="en-US" dirty="0"/>
              <a:t>  </a:t>
            </a:r>
            <a:r>
              <a:rPr lang="en-US" dirty="0" err="1"/>
              <a:t>Lert</a:t>
            </a:r>
            <a:r>
              <a:rPr lang="en-US" dirty="0"/>
              <a:t>[</a:t>
            </a:r>
            <a:r>
              <a:rPr lang="en-US" dirty="0" err="1"/>
              <a:t>ongmanee</a:t>
            </a:r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16</a:t>
            </a:fld>
            <a:endParaRPr lang="th-TH"/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4408" y="6052570"/>
            <a:ext cx="457240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75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2672" y="1844824"/>
            <a:ext cx="7632848" cy="295232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2. การพัฒนาทักษะและภาวะผู้นำของทายาท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การเตรียมความพร้อมให้กับทายาทหรือรุ่นต่อไป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พัฒนาทักษะที่จำเป็นสำหรับการทำงานในธุรกิจครอบครัว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เช่น ประสบการณ์จากการทำงานข้างนอก รวมถึงเส้นทางความก้าวหน้าในสายอาชีพ</a:t>
            </a:r>
            <a:endParaRPr lang="th-TH" sz="3200" dirty="0">
              <a:solidFill>
                <a:schemeClr val="tx1"/>
              </a:solidFill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4649096" y="6151051"/>
            <a:ext cx="3502152" cy="365125"/>
          </a:xfrm>
        </p:spPr>
        <p:txBody>
          <a:bodyPr/>
          <a:lstStyle/>
          <a:p>
            <a:r>
              <a:rPr lang="en-US" dirty="0" err="1"/>
              <a:t>Asst.Prof.Kawinphat</a:t>
            </a:r>
            <a:r>
              <a:rPr lang="en-US" dirty="0"/>
              <a:t>  </a:t>
            </a:r>
            <a:r>
              <a:rPr lang="en-US" dirty="0" err="1"/>
              <a:t>Lert</a:t>
            </a:r>
            <a:r>
              <a:rPr lang="en-US" dirty="0"/>
              <a:t>[</a:t>
            </a:r>
            <a:r>
              <a:rPr lang="en-US" dirty="0" err="1"/>
              <a:t>ongmanee</a:t>
            </a:r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17</a:t>
            </a:fld>
            <a:endParaRPr lang="th-TH"/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4408" y="6052570"/>
            <a:ext cx="457240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41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26572" y="1124744"/>
            <a:ext cx="7416824" cy="4845445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GB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3. 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การคัดเลือกทายาท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เป็นการวางแผนกระบวนการคัดเลือกทายาท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กำหนดคุณสมบัติที่จำเป็น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บอกระยะเวลาอย่างชัดเจนในการลงจากตำแหน่ง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การตัดสินใจเลือก อาจเกิดจากคณะกรรมการของครอบครัว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วิธีคัดเลือกควรได้รับการยอมรับกับทุกส่วน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เช่น ผู้ถือหุ้น คู่ค้า หรือลูกค้ารายสำคัญ เป็นต้น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18</a:t>
            </a:fld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4776" y="6034722"/>
            <a:ext cx="457240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38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99592" y="1916833"/>
            <a:ext cx="7416824" cy="36004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4. แผนการเกษียณของผู้นำและผู้สูงอายุ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แผนระยะเวลาที่จะลงจากตำแหน่ง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รวมถึงการลดบทบาทที่รับผิดชอบในธุรกิจลง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การวางแผนอนาคตหลังจากเกษียณ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บอกถึงบทบาทว่าจะทำไร มีบทบาทในเรื่องใดบ้าง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endParaRPr lang="th-TH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19</a:t>
            </a:fld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4776" y="6034722"/>
            <a:ext cx="457240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19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805B5-111A-4B8F-B4C4-F34858A75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434917"/>
            <a:ext cx="7024744" cy="745152"/>
          </a:xfrm>
        </p:spPr>
        <p:txBody>
          <a:bodyPr>
            <a:no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หัวข้อ</a:t>
            </a: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3832C-0542-4641-A6AC-82899F8E9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297" y="1180069"/>
            <a:ext cx="7365119" cy="524301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บทนำ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การสืบทอดธุรกิจครอบครัว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ปัญหาการถ่ายโอนอำนาจสู่ทายาท ธุรกิจครอบครัว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ประโยชน์แผนสืบทอดธุรกิจครอบครัว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การวางแผนสืบทอดธุรกิจครอบครัว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แนวทางสำหรับผู้สืบทอดธุรกิจครอบครัว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เนื้อหาแผนการสืบทอดธุรกิจ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การต่อต้านแผนการสืบทอด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กระบวนการสืบทอดธุรกิจครอบครัว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ปัจจัยความสำเร็จของการสืบทอดธุรกิจครอบครัว 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12DAC7-41B3-4F7A-8002-8956AAFF9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48064" y="6212656"/>
            <a:ext cx="3502152" cy="365125"/>
          </a:xfrm>
        </p:spPr>
        <p:txBody>
          <a:bodyPr/>
          <a:lstStyle/>
          <a:p>
            <a:r>
              <a:rPr lang="en-US" dirty="0" err="1"/>
              <a:t>Asst.Prof.Kawinphat</a:t>
            </a:r>
            <a:r>
              <a:rPr lang="en-US" dirty="0"/>
              <a:t>  </a:t>
            </a:r>
            <a:r>
              <a:rPr lang="en-US" dirty="0" err="1"/>
              <a:t>Lert</a:t>
            </a:r>
            <a:r>
              <a:rPr lang="en-US" dirty="0"/>
              <a:t>[</a:t>
            </a:r>
            <a:r>
              <a:rPr lang="en-US" dirty="0" err="1"/>
              <a:t>ongmanee</a:t>
            </a:r>
            <a:endParaRPr lang="th-TH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0A3341-5AF0-470E-9FE9-307CA0BE4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7874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27584" y="1844824"/>
            <a:ext cx="7488832" cy="280831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5. บทบาทและความรับผิดชอบของทายาท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การบอกถึงบทบาทและความรับผิดชอบที่ชัดเจน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ทายาทมีการเตรียมความพร้อมเพื่อเข้าโ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ปรแกรมการพัฒนา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กำหนดตารางเวลาการพัฒนาให้ชัดเจน</a:t>
            </a: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20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100392" y="6050980"/>
            <a:ext cx="43204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160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27584" y="2204864"/>
            <a:ext cx="7920880" cy="338155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6. การสืบทอดตำแหน่งในองค์กร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วางแผนเรื่องโครงสร้างและการทำงานของทีมผู้บริหาร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วางเส้นทางความก้าวหน้าในสายอาชีพ (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Career Path)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ของบุคลากร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วางแผนการเข้าไปทำงานของสมาชิกของครอบครัวในองค์กร</a:t>
            </a: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21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100392" y="6050980"/>
            <a:ext cx="43204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422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การต่อต้านแผนการสืบทอด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916832"/>
            <a:ext cx="7344816" cy="4320480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1. แรงต่อต้านจากผู้ก่อตั้ง มาจากความกลัวที่จะหมดอำนาจ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2. แรงต่อต้านจากครอบครัว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	- คู่สมรสไม่ให้การสนับสนุนที่จะให้เกษียณ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	- วัฒนธรรมครอบครัวที่กีดกันเด็กออกจากธุรกิจ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	- การไม่พูดคุยเกี่ยวกับอนาคตของครอบครัว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3.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แรงต่อต้านภายในองค์กรและปัจจัยภายนอกอื่นๆ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	-  แรงต่อต้านจากผู้บริหารระดับสูงในองค์กร ที่เคยทำงานใกล้ชิด มีความสัมพันธ์ส่วนตัวกับผู้นำ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526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กระบวนการสืบทอดธุรกิจครอบครัว</a:t>
            </a:r>
            <a:endParaRPr lang="th-TH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348880"/>
            <a:ext cx="6840760" cy="36004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 กระบวนการสืบทอดธุรกิจของ </a:t>
            </a:r>
            <a:r>
              <a:rPr lang="en-US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Longenecker et al.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(2006)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เป็นแบบจำลองที่ได้รับความนิยมและมีการนำมาใช้อ้างอิงจำนวนมาก ซึ่งอธิบายขั้นตอนของกระบวนการสืบทอดธุรกิจให้ชัดเจนแบ่งเป็น 7 ขั้นตอน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22518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4752020" y="6228668"/>
            <a:ext cx="3502152" cy="365125"/>
          </a:xfrm>
        </p:spPr>
        <p:txBody>
          <a:bodyPr/>
          <a:lstStyle/>
          <a:p>
            <a:r>
              <a:rPr lang="en-US" dirty="0" err="1"/>
              <a:t>Asst.Prof.Kawinphat</a:t>
            </a:r>
            <a:r>
              <a:rPr lang="en-US" dirty="0"/>
              <a:t>  </a:t>
            </a:r>
            <a:r>
              <a:rPr lang="en-US" dirty="0" err="1"/>
              <a:t>Lert</a:t>
            </a:r>
            <a:r>
              <a:rPr lang="en-US" dirty="0"/>
              <a:t>[</a:t>
            </a:r>
            <a:r>
              <a:rPr lang="en-US" dirty="0" err="1"/>
              <a:t>ongmanee</a:t>
            </a:r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24</a:t>
            </a:fld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85470" y="1268760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ระยะที่ 1 ระยะก่อนจะเข้าสู่ธุรกิจ (</a:t>
            </a:r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Pre-Business Stage)</a:t>
            </a:r>
            <a:r>
              <a:rPr lang="th-TH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11560" y="2960948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ระยะที่ 2 ระยะแนะนำเบื้องต้น </a:t>
            </a:r>
            <a:r>
              <a:rPr lang="en-US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(Introductory Stage)</a:t>
            </a:r>
            <a:endParaRPr lang="en-US" sz="20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83568" y="4653136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ระยะที่ 3 ระยะแนะนำสู่การปฏิบัติงาน </a:t>
            </a:r>
            <a:r>
              <a:rPr lang="en-US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(Introductory Functional Stage)</a:t>
            </a:r>
            <a:endParaRPr lang="en-US" sz="20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3707904" y="1233391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ระยะที่ 4 ระยะปฏิบัติงาน </a:t>
            </a:r>
            <a:r>
              <a:rPr lang="en-US" sz="2000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(Functional Stage)</a:t>
            </a:r>
            <a:endParaRPr lang="en-US" sz="200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3640847" y="4698182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ระยะที่ 5 ระยะปฏิบัติงานระดับสูง </a:t>
            </a:r>
            <a:r>
              <a:rPr lang="en-US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(Advance Functional Stage)</a:t>
            </a:r>
            <a:endParaRPr lang="en-US" sz="20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575491" y="1263806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ระยะที่ 6 ระยะสืบทอดเบื้องต้น </a:t>
            </a:r>
            <a:r>
              <a:rPr lang="en-US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(Early Succession Stage)</a:t>
            </a:r>
            <a:endParaRPr lang="en-US" sz="20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6575491" y="4653136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ระยะที่ 7 การรับช่วงอย่างสมบูรณ์ </a:t>
            </a:r>
            <a:r>
              <a:rPr lang="en-US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(Mature Succession Stage)</a:t>
            </a:r>
            <a:endParaRPr lang="en-US" sz="20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3698373" y="2996952"/>
            <a:ext cx="2088232" cy="9721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การเข้ามาเพื่อสืบทอด</a:t>
            </a: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6575491" y="3006389"/>
            <a:ext cx="2088232" cy="9721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การโอนถ่ายภาวะผู้นำ</a:t>
            </a:r>
          </a:p>
        </p:txBody>
      </p:sp>
      <p:sp>
        <p:nvSpPr>
          <p:cNvPr id="15" name="ลูกศรลง 14"/>
          <p:cNvSpPr/>
          <p:nvPr/>
        </p:nvSpPr>
        <p:spPr>
          <a:xfrm>
            <a:off x="1547664" y="2489804"/>
            <a:ext cx="432048" cy="36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ลูกศรลง 15"/>
          <p:cNvSpPr/>
          <p:nvPr/>
        </p:nvSpPr>
        <p:spPr>
          <a:xfrm>
            <a:off x="1439652" y="4162266"/>
            <a:ext cx="432048" cy="36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ลูกศรลง 16"/>
          <p:cNvSpPr/>
          <p:nvPr/>
        </p:nvSpPr>
        <p:spPr>
          <a:xfrm>
            <a:off x="7187559" y="2475188"/>
            <a:ext cx="432048" cy="36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ลูกศรลง 17"/>
          <p:cNvSpPr/>
          <p:nvPr/>
        </p:nvSpPr>
        <p:spPr>
          <a:xfrm>
            <a:off x="4535996" y="2468945"/>
            <a:ext cx="432048" cy="36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ลูกศรลง 18"/>
          <p:cNvSpPr/>
          <p:nvPr/>
        </p:nvSpPr>
        <p:spPr>
          <a:xfrm>
            <a:off x="7240487" y="4134250"/>
            <a:ext cx="432048" cy="36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ลูกศรลง 19"/>
          <p:cNvSpPr/>
          <p:nvPr/>
        </p:nvSpPr>
        <p:spPr>
          <a:xfrm rot="21412636">
            <a:off x="4533554" y="4169663"/>
            <a:ext cx="432048" cy="36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5" name="ตัวเชื่อมต่อหักมุม 24"/>
          <p:cNvCxnSpPr>
            <a:stCxn id="8" idx="3"/>
            <a:endCxn id="9" idx="1"/>
          </p:cNvCxnSpPr>
          <p:nvPr/>
        </p:nvCxnSpPr>
        <p:spPr>
          <a:xfrm flipV="1">
            <a:off x="2771800" y="1737447"/>
            <a:ext cx="936104" cy="3419745"/>
          </a:xfrm>
          <a:prstGeom prst="bentConnector3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หักมุม 25"/>
          <p:cNvCxnSpPr/>
          <p:nvPr/>
        </p:nvCxnSpPr>
        <p:spPr>
          <a:xfrm flipV="1">
            <a:off x="5747399" y="1782570"/>
            <a:ext cx="936104" cy="3419745"/>
          </a:xfrm>
          <a:prstGeom prst="bentConnector3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สี่เหลี่ยมผืนผ้า 31"/>
          <p:cNvSpPr/>
          <p:nvPr/>
        </p:nvSpPr>
        <p:spPr>
          <a:xfrm>
            <a:off x="611561" y="5920887"/>
            <a:ext cx="80521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ที่มา </a:t>
            </a:r>
            <a:r>
              <a:rPr lang="en-US" sz="2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: </a:t>
            </a:r>
            <a:r>
              <a:rPr lang="th-TH" sz="2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แบบจำลองการสืบทอดธุรกิจครอบครัวของ </a:t>
            </a:r>
            <a:r>
              <a:rPr lang="en-US" sz="2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Longenecker et al. (2006 </a:t>
            </a:r>
            <a:r>
              <a:rPr lang="th-TH" sz="2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อ้างถึงใน </a:t>
            </a:r>
            <a:r>
              <a:rPr lang="th-TH" sz="2000" b="1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จันทิ</a:t>
            </a:r>
            <a:r>
              <a:rPr lang="th-TH" sz="2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มา </a:t>
            </a:r>
            <a:r>
              <a:rPr lang="th-TH" sz="2000" b="1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สมรร</a:t>
            </a:r>
            <a:r>
              <a:rPr lang="th-TH" sz="2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คะบุตร ,2553)</a:t>
            </a:r>
          </a:p>
        </p:txBody>
      </p:sp>
    </p:spTree>
    <p:extLst>
      <p:ext uri="{BB962C8B-B14F-4D97-AF65-F5344CB8AC3E}">
        <p14:creationId xmlns:p14="http://schemas.microsoft.com/office/powerpoint/2010/main" val="235317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848872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กระบวนการสืบทอดธุรกิจครอบครัว</a:t>
            </a:r>
            <a:endParaRPr lang="th-TH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45" y="1741118"/>
            <a:ext cx="8269327" cy="4784226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ศูนย์ศึกษาธุรกิจครอบครัว มหาวิทยาลัยหอการค้าไทยได้เสนอกระบวนการสืบทอดธุรกิจครอบครัวแบบเป็นระบบไว้ดังนี้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1. ตระหนักถึงความสำคัญและเริ่มวางแผนแต่เนิ่นๆ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2. สำรวจความคาดหวังและหาทางเลือก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3. ส่งเสริมการทำงานระหว่างรุ่นให้เป็นทีมเดียวกัน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	4.  บันทึกแผนการสืบทอดให้เป็นหลักฐาน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5. หาคำปรึกษาจากครอบครัว เพื่อนร่วมงาน และที่ปรึกษาจากภายนอก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	6.  จัดตั้งโครงการพัฒนาผู้สืบทอด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	7. ทบทวนค่านิยมและวิสัยทัศน์ของครอบครัว </a:t>
            </a: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22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27584" y="1052736"/>
            <a:ext cx="7632848" cy="4779893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u="sng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ขั้นตอนแรก  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ตระหนักถึงความสำคัญและเริ่มวางแผนแต่เนิ่นๆ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ผู้นำครอบครัวคู่สมรส ตระหนักถึงความสำคัญของการวางแผนการสืบทอด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แผนการสืบทอดที่ดีต้องใช้เวลาอย่างน้อย 5-15 ปี 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ควรเริ่มตอนผู้นำธุรกิจอายุประมาณ 45-50 ปี 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วางแผนเกษียณอีกทั้งเมื่ออายุ 60-65 ปี 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รุ่นลูกอายุประมาณ25-30ปีที่จบการศึกษาปริญญาตรี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มีประสบการณ์จากการทำงานภายนอกประมาณ 2-5 ปี  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4572000" y="6113186"/>
            <a:ext cx="3502152" cy="365125"/>
          </a:xfrm>
        </p:spPr>
        <p:txBody>
          <a:bodyPr/>
          <a:lstStyle/>
          <a:p>
            <a:r>
              <a:rPr lang="en-US" dirty="0" err="1"/>
              <a:t>Asst.Prof.Kawinphat</a:t>
            </a:r>
            <a:r>
              <a:rPr lang="en-US" dirty="0"/>
              <a:t>  </a:t>
            </a:r>
            <a:r>
              <a:rPr lang="en-US" dirty="0" err="1"/>
              <a:t>Lert</a:t>
            </a:r>
            <a:r>
              <a:rPr lang="en-US" dirty="0"/>
              <a:t>[</a:t>
            </a:r>
            <a:r>
              <a:rPr lang="en-US" dirty="0" err="1"/>
              <a:t>ongmanee</a:t>
            </a:r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26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316416" y="6021288"/>
            <a:ext cx="360040" cy="4570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77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1844825"/>
            <a:ext cx="8064896" cy="302433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u="sng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ขั้นตอนที่ 2 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สำรวจความคาดหวังและทางเลือก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ผู้นำและพี่น้องได้สังเกตว่า มีผู้ที่สนใจจะสืบทอดกี่คน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มีทัศนคติต่อธุรกิจครอบครัวแบบไหนตรงกับที่ผู้นำต้องการให้เป็นหรือไม่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เพื่อวางโปรแกรมการพัฒนาให้เหมาะสมกับทายาทแต่ละคน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4644008" y="6165304"/>
            <a:ext cx="3502152" cy="365125"/>
          </a:xfrm>
        </p:spPr>
        <p:txBody>
          <a:bodyPr/>
          <a:lstStyle/>
          <a:p>
            <a:r>
              <a:rPr lang="en-US" dirty="0" err="1"/>
              <a:t>Asst.Prof.Kawinphat</a:t>
            </a:r>
            <a:r>
              <a:rPr lang="en-US" dirty="0"/>
              <a:t>  </a:t>
            </a:r>
            <a:r>
              <a:rPr lang="en-US" dirty="0" err="1"/>
              <a:t>Lert</a:t>
            </a:r>
            <a:r>
              <a:rPr lang="en-US" dirty="0"/>
              <a:t>[</a:t>
            </a:r>
            <a:r>
              <a:rPr lang="en-US" dirty="0" err="1"/>
              <a:t>ongmanee</a:t>
            </a:r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27</a:t>
            </a:fld>
            <a:endParaRPr lang="th-TH"/>
          </a:p>
        </p:txBody>
      </p:sp>
      <p:sp>
        <p:nvSpPr>
          <p:cNvPr id="2" name="ลูกศรขวา 1"/>
          <p:cNvSpPr/>
          <p:nvPr/>
        </p:nvSpPr>
        <p:spPr>
          <a:xfrm>
            <a:off x="8264621" y="6096046"/>
            <a:ext cx="3600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2487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1916832"/>
            <a:ext cx="8064896" cy="4300453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u="sng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ขั้นตอนที่ 3 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ส่งเสริมการทำงานระหว่างรุ่นใหม่ให้เป็นทีมเดียวกัน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รุ่นพ่อเป็นพี่เลี้ยงและโค้ชให้แก่รุ่นลูกสร้างความสัมพันธ์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ฝึกความเป็นผู้นำและซึมซับวิธีการทำงาน แนวคิดและทัศนคติ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ส่งเสริมให้รุ่นลูกๆทำงานร่วมกันเป็นทีม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4644008" y="6165304"/>
            <a:ext cx="3502152" cy="365125"/>
          </a:xfrm>
        </p:spPr>
        <p:txBody>
          <a:bodyPr/>
          <a:lstStyle/>
          <a:p>
            <a:r>
              <a:rPr lang="en-US" dirty="0" err="1"/>
              <a:t>Asst.Prof.Kawinphat</a:t>
            </a:r>
            <a:r>
              <a:rPr lang="en-US" dirty="0"/>
              <a:t>  </a:t>
            </a:r>
            <a:r>
              <a:rPr lang="en-US" dirty="0" err="1"/>
              <a:t>Lert</a:t>
            </a:r>
            <a:r>
              <a:rPr lang="en-US" dirty="0"/>
              <a:t>[</a:t>
            </a:r>
            <a:r>
              <a:rPr lang="en-US" dirty="0" err="1"/>
              <a:t>ongmanee</a:t>
            </a:r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28</a:t>
            </a:fld>
            <a:endParaRPr lang="th-TH"/>
          </a:p>
        </p:txBody>
      </p:sp>
      <p:sp>
        <p:nvSpPr>
          <p:cNvPr id="2" name="ลูกศรขวา 1"/>
          <p:cNvSpPr/>
          <p:nvPr/>
        </p:nvSpPr>
        <p:spPr>
          <a:xfrm>
            <a:off x="8264621" y="6096046"/>
            <a:ext cx="3600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643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27584" y="980728"/>
            <a:ext cx="7632848" cy="523655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u="sng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ขั้นตอนที่ 4 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บันทึกแผนการสืบทอดเพื่อเป็นหลักฐาน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200" dirty="0">
                <a:solidFill>
                  <a:schemeClr val="tx1"/>
                </a:solidFill>
              </a:rPr>
              <a:t>ช่วยสร้างความชัดเจนและลดความแตกแยกที่จะเกิดขึ้นในอนาคต ซึ่งครอบครัวอาจใช้กลไกของธรรมนูญครอบครัวเป็นพื้นฐาน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ข้อมูลที่ต้องบันทึก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th-TH" sz="24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</a:t>
            </a:r>
            <a:r>
              <a:rPr lang="th-TH" sz="24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แผนการสืบทอดและอำนาจ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th-TH" sz="24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ทักษะความเป็นผู้นำและคุณสมบัติที่ต้องพัฒนา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th-TH" sz="24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กระบวนการในการเลือก เช่น เงื่อนไขของเวลา กติกา กฎเกณฑ์ และการสื่อสารทั้งภายนอกและภายใน ฯลฯ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th-TH" sz="24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ตารางแผนเกษียณ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th-TH" sz="24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ตารางการสืบทอดอำนาจและหน้าที่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th-TH" sz="24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โครงสร้างใหม่และทีมงานใหม่</a:t>
            </a:r>
          </a:p>
          <a:p>
            <a:pPr lvl="4">
              <a:buFont typeface="Wingdings" panose="05000000000000000000" pitchFamily="2" charset="2"/>
              <a:buChar char="v"/>
            </a:pPr>
            <a:endParaRPr lang="th-TH" sz="2400" b="1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29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009613" y="5995220"/>
            <a:ext cx="577817" cy="5425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183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บทนำ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0862" y="1659774"/>
            <a:ext cx="7454518" cy="4014517"/>
          </a:xfrm>
        </p:spPr>
        <p:txBody>
          <a:bodyPr>
            <a:noAutofit/>
          </a:bodyPr>
          <a:lstStyle/>
          <a:p>
            <a:pPr marL="68580" indent="0" algn="thaiDist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การสืบทอดธุรกิจครอบครัวถือเป็นประเด็นที่มีความท้าทายและเป็นบททดสอบที่ทุกครอบครัวต้องข้ามผ่านไปให้ได้ซึ่งเป็นการพิสูจน์ว่า ธุรกิจของครอบครัวนั้นๆ จะดำรงอยู่อย่างยั่งยืนได้หรือไม่</a:t>
            </a:r>
          </a:p>
          <a:p>
            <a:pPr marL="68580" indent="0" algn="thaiDist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การถ่ายโอนอำนาจในธุรกิจครอบครัว ส่วนใหญ่ยังไม่มีการ วางแผนเกียวกับการสืบทอดไว้อย่างเป็นรูปธรรม เนื่องจากเป็นกระบวนการที่ต้องอาศัยเวลาค่อนข้างมาก 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534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55576" y="1412776"/>
            <a:ext cx="7632848" cy="4176463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u="sng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ขั้นตอนที่ 5 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หาข้อมูลและคำปรึกษาให้มากที่สุด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คำปรึกษาอาจมาจากสมาชิกในครอบครัว เพื่อนร่วมงาน กรรมการบริษัทรวม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รับฟังความคิดเห็นที่หลากหลายจากหลายฝ่าย นำมาประมวลเพื่อวางแนวทางการสืบทอด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ที่ปรึกษาจากภายนอกยังเป็นการช่วยลดความตึงเครียดที่จะเกิดขึ้นในครอบครัว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30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7956376" y="6009251"/>
            <a:ext cx="648072" cy="5398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728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980728"/>
            <a:ext cx="8280920" cy="547260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u="sng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ขั้นตอนที่ 6 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จัดตั้งโครงการพัฒนาสืบทอดธุรกิจ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การเริ่มทำงานกับองค์กรภายนอก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การกำหนดแนวทางเพื่อการนำรุ่นต่อไปเข้าสู่ธุรกิจ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การประเมินผลการพัฒนา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การเลือกผู้สืบทอดธุรกิจ 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28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การใช้กฎเกณฑ์แบบตายตัว เช่น ลูกชายคนโตหรือผู้ที่เรียนดีที่สุด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28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เลือกผู้ที่เหมาะสมที่สุด  (มีคุณสมบัติที่ดีที่สุดที่จะเป็นผู้นำ)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28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เลือกผู้บริหารมืออาชีพมาบริหารชั่วคราว ในกรณีที่ครอบครัวยังไม่พร้อม</a:t>
            </a:r>
            <a:endParaRPr lang="th-TH" sz="3200" b="1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lvl="3">
              <a:buFont typeface="Wingdings" panose="05000000000000000000" pitchFamily="2" charset="2"/>
              <a:buChar char="ü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ขั้นตอนการพัฒนาผู้สืบทอดธุรกิจ 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246312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Asst.Prof.Kawinphat</a:t>
            </a:r>
            <a:r>
              <a:rPr lang="en-US" dirty="0">
                <a:solidFill>
                  <a:schemeClr val="bg1"/>
                </a:solidFill>
              </a:rPr>
              <a:t>  </a:t>
            </a:r>
            <a:r>
              <a:rPr lang="en-US" dirty="0" err="1">
                <a:solidFill>
                  <a:schemeClr val="bg1"/>
                </a:solidFill>
              </a:rPr>
              <a:t>Lert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ongmanee</a:t>
            </a:r>
            <a:endParaRPr lang="th-TH" dirty="0">
              <a:solidFill>
                <a:schemeClr val="bg1"/>
              </a:solidFill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31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7884368" y="5929671"/>
            <a:ext cx="648072" cy="576064"/>
          </a:xfrm>
          <a:prstGeom prst="rightArrow">
            <a:avLst>
              <a:gd name="adj1" fmla="val 50000"/>
              <a:gd name="adj2" fmla="val 534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837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25024" y="1675696"/>
            <a:ext cx="7632848" cy="417646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u="sng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ขั้นตอนที่ 7 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. ทบทวนค่านิยมและวิสัยทัศน์ของครอบครัว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กระบวนการสืบทอดนั้นนำมาซึ่งการเปลี่ยนแปลง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สร้างผลกระทบในทุกๆด้าน  ทีมงานใหม่ ครอบครัว คณะกรรมการบริษัท ฯลฯ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การทบทวนค่านิยมและวิสัยทัศน์ ทำให้แผนการสืบทอดบรรลุไปได้ด้วยดี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538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37" y="489045"/>
            <a:ext cx="8354860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ปัจจัยความสำเร็จของการสืบทอดธุรกิจครอบครัว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72816"/>
            <a:ext cx="7416824" cy="4536504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อิทธิพลต่อความสำเร็จของผู้สืบทอดธุรกิจครอบครัวประกออบด้วย</a:t>
            </a: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ส่วนที่ 1 ด้านครอบครัว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•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ความสามัคคีในครอบครัว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•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ความเต็มใจของทายาทในการรับช่วงต่อธุรกิจ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•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การเตรียมความพร้อมให้กับทายาทธุรกิจ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•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การยอมรับการเปลี่ยนแปลงบทบาท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•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ความคาดหวังต่อธุรกิจครอบครัวให้ยั่งยืน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33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244408" y="6093296"/>
            <a:ext cx="288032" cy="3995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22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37" y="489045"/>
            <a:ext cx="8354860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ปัจจัยความสำเร็จของการสืบทอดธุรกิจครอบครัว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72816"/>
            <a:ext cx="7416824" cy="453650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34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1202498" y="2305616"/>
            <a:ext cx="675387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ส่วนที่ 2 ด้านการบริหารจัดการธุรกิจ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•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บรรษัทภิบาลที่ดี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•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ข้อจำกัดและแนวทางการจัดการทรัพย์ยากรบุคคล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•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การมีส่วนร่วมของสมาชิกในครอบครัว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424" y="6077652"/>
            <a:ext cx="317019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69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37" y="489045"/>
            <a:ext cx="8354860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ปัจจัยความสำเร็จของการสืบทอดธุรกิจครอบครัว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079320"/>
            <a:ext cx="7416824" cy="422999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35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1043608" y="1988840"/>
            <a:ext cx="7200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ส่วนที่ 3 บริบทในการสืบทอดธุรกิจ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•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คุณภาพของทายาทธุรกิจ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•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บทบาทของผู้ก่อตั้งหรือผู้บริหารรุ่นก่อนหลังเกษียณหรืออกจากตำแหน่ง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2"/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•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กระบวนการสืบทอดธุรกิจครอบครัวอย่างเป็นรูปธรรม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8132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678" y="476519"/>
            <a:ext cx="8718114" cy="1143000"/>
          </a:xfrm>
        </p:spPr>
        <p:txBody>
          <a:bodyPr>
            <a:noAutofit/>
          </a:bodyPr>
          <a:lstStyle/>
          <a:p>
            <a:r>
              <a:rPr lang="th-TH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องค์ประกอบความสำเร็จของการสืบทอดธุรกิจครอบครัว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36</a:t>
            </a:fld>
            <a:endParaRPr lang="th-TH"/>
          </a:p>
        </p:txBody>
      </p:sp>
      <p:pic>
        <p:nvPicPr>
          <p:cNvPr id="6" name="รูปภาพ 13" descr="47487786_2116267981770222_3116359112414199808_n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7655" y="1665962"/>
            <a:ext cx="6534705" cy="470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2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08920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th-TH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จบการบรรยาย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22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เอกสารอ้างอิง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7"/>
            <a:ext cx="8676456" cy="5652781"/>
          </a:xfrm>
        </p:spPr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เอกชัย อภิศักดิ์กุล. การบริหารธุรกิจครอบครัวศาสตร์และศิลป์ของความยั่งยืน.2561.กรุงเทพมหานคร.</a:t>
            </a:r>
          </a:p>
          <a:p>
            <a:pPr marL="68580" indent="0">
              <a:buNone/>
            </a:pP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บริษัททริปเปิ้ล เอ็ดดูเคชั่น  จำกัด.</a:t>
            </a:r>
          </a:p>
          <a:p>
            <a:pPr marL="68580" indent="0">
              <a:buNone/>
            </a:pP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กลุ่มเซ็นทรัล [ออนไลน์]. เข้าถึงจาก </a:t>
            </a:r>
            <a:r>
              <a:rPr lang="en-US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 / / th.wikipedia.org.</a:t>
            </a:r>
          </a:p>
          <a:p>
            <a:pPr marL="68580" indent="0">
              <a:buNone/>
            </a:pP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จีรเดช อู่สวัสดิ์.     มปป.     เอกสารสรุปประเด็นการบรรยาย หัวข้อ การบริหารธุรกิจครอบครัว (</a:t>
            </a:r>
            <a:r>
              <a:rPr lang="en-US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Family          </a:t>
            </a:r>
          </a:p>
          <a:p>
            <a:pPr marL="68580" indent="0">
              <a:buNone/>
            </a:pPr>
            <a:r>
              <a:rPr lang="en-US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Business Management). </a:t>
            </a: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กรุงเทพมหานคร : มหาวิทยาลัยหอการค้าไทยและสถาบันวิทยาการการค้า.</a:t>
            </a:r>
          </a:p>
          <a:p>
            <a:pPr marL="68580" indent="0">
              <a:buNone/>
            </a:pP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ฐิติเมธ โภคชัย.     2544.     </a:t>
            </a:r>
            <a:r>
              <a:rPr lang="en-US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Owner-Managed Old Business  [</a:t>
            </a: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ออนไลน์].  เข้าถึงจาก </a:t>
            </a:r>
            <a:r>
              <a:rPr lang="en-US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http://www.goto</a:t>
            </a:r>
          </a:p>
          <a:p>
            <a:pPr marL="68580" indent="0">
              <a:buNone/>
            </a:pPr>
            <a:r>
              <a:rPr lang="en-US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Manager.com/news/derails.</a:t>
            </a: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9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aspx?id</a:t>
            </a:r>
            <a:r>
              <a:rPr lang="en-US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=1590</a:t>
            </a:r>
          </a:p>
          <a:p>
            <a:pPr marL="68580" indent="0">
              <a:buNone/>
            </a:pP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ตลาดหลักทรัพย์แห่งประเทศไทย.  2550.  รายงานการกำกับดูแลกิจการที่ดีสิงหาคม 2550. กรุงเทพมหานคร </a:t>
            </a:r>
          </a:p>
          <a:p>
            <a:pPr marL="68580" indent="0">
              <a:buNone/>
            </a:pP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ฝ่ายกำกับตลาด ตลาดหลักทรัพย์แห่งประเทศไทย.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Apisakkul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</a:t>
            </a:r>
            <a:r>
              <a:rPr lang="en-US" sz="2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Akachai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. 2016. “Corporate Governance and Financial Performance of Family Business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Listed in The Security Exchange of Thailand.” </a:t>
            </a:r>
            <a:r>
              <a:rPr lang="en-US" sz="2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UTCC International Journal of Business and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	Economics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8, 2: 131 146.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Astrachan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J. H., and McMillan, K. S. 2003. “Conflict and Communication in the Family Business.”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Marietta, GA: Family Enterprise Publishers.</a:t>
            </a:r>
          </a:p>
          <a:p>
            <a:pPr marL="6858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Ciuffo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A., F. 2007. </a:t>
            </a:r>
            <a:r>
              <a:rPr lang="en-US" sz="2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Family Business Research Journal.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USA: Trafford Publishing. European Family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  	Businesses </a:t>
            </a:r>
            <a:r>
              <a:rPr lang="th-TH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(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EFB</a:t>
            </a:r>
            <a:r>
              <a:rPr lang="th-TH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) 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and KPMG. 2015. </a:t>
            </a:r>
            <a:r>
              <a:rPr lang="en-US" sz="2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European Family Business </a:t>
            </a:r>
            <a:r>
              <a:rPr lang="en-US" sz="2900" b="1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Barometer:Determinee</a:t>
            </a:r>
            <a:r>
              <a:rPr lang="en-US" sz="2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to  </a:t>
            </a:r>
            <a:endParaRPr lang="en-US" sz="2900" dirty="0">
              <a:latin typeface="AngsanaUPC" panose="02020603050405020304" pitchFamily="18" charset="-34"/>
              <a:ea typeface="Calibri"/>
              <a:cs typeface="AngsanaUPC" panose="02020603050405020304" pitchFamily="18" charset="-34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	 Succeed. 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4</a:t>
            </a:r>
            <a:r>
              <a:rPr lang="en-US" sz="2900" baseline="300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th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ed. KPMG International Cooperative.</a:t>
            </a: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0278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การสืบทอดธุรกิจครอบครัว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992888" cy="410445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เป็นก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ารส่งต่อความสำเร็จในธุรกิจครอบครัว (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Family Business)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จากรุ่นหนึ่งสู่รุ่นหนึ่ง หรือทายาทธุรกิจ ซึ่งเป็นการ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ถ่ายโอนอำนาจในครอบครัว  จากการสำรวจการสงต่อธุรกิจครอบครัว พบว่า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1. รุ่นแรกสู่รุ่นที่ 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มีอัตราการอยู่รอดประมาณ 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30%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	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2. รุ่นที่ 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จะอยู่รอดเพียงประมาณ 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14%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3. รุ่นที่ 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4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จะเหลือน้อยกว่า 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3%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ที่ยังดำเนินธุรกิจอยู่รอดได้ 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22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569317"/>
            <a:ext cx="8208912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ปัญหาการถ่ายโอนอำนาจสู่ทายาท ธุรกิจครอบครัว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91394" y="2348879"/>
            <a:ext cx="7100108" cy="266429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1. ต้องฟังใคร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คนรุ่นพ่อแม่ยังไม่ไว้วางใจในตัวทายาทที่จะเข้าสืบทอด </a:t>
            </a:r>
          </a:p>
          <a:p>
            <a:pPr marL="365760" lvl="1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ตำแหน่ง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พนักงานเกิดความสับสนว่าจะเชื่อฟังใคร 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5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143600" y="5301208"/>
            <a:ext cx="3888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41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589616"/>
            <a:ext cx="8208912" cy="11227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ปัญหาการถ่ายโอนอำนาจสู่ทายาท ธุรกิจครอบครัว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91394" y="1916833"/>
            <a:ext cx="7100108" cy="3096344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2. ร้อนวิชา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ผู้สืบทอดตำแหน่งร้อนวิชาเกินไป ต้องการที่จะดำเนินธุรกิจในแบบของตนเอง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โดยไม่ประเมินจุดแข็ง จุดอ่อน จนทำให้เกิดความผิดพลาดได้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6</a:t>
            </a:fld>
            <a:endParaRPr lang="th-TH"/>
          </a:p>
        </p:txBody>
      </p:sp>
      <p:sp>
        <p:nvSpPr>
          <p:cNvPr id="7" name="ลูกศรขวา 6"/>
          <p:cNvSpPr/>
          <p:nvPr/>
        </p:nvSpPr>
        <p:spPr>
          <a:xfrm>
            <a:off x="8028384" y="5517232"/>
            <a:ext cx="3600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974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569317"/>
            <a:ext cx="8208912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ปัญหาการถ่ายโอนอำนาจสู่ทายาท ธุรกิจครอบครัว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43492" y="1844824"/>
            <a:ext cx="7100108" cy="4176464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3. ค่านิยมเพี้ยน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ผู้สืบทอดตำแหน่งมองข้ามหรือไม่ให้ความสำคัญกับค่านิยมองค์กร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ค่านิยมองค์กรผิดเพี้ยนไป 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7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143600" y="5589240"/>
            <a:ext cx="31683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434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569317"/>
            <a:ext cx="8208912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ปัญหาการถ่ายโอนอำนาจสู่ทายาท ธุรกิจครอบครัว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43492" y="1844824"/>
            <a:ext cx="7100108" cy="4176464"/>
          </a:xfrm>
        </p:spPr>
        <p:txBody>
          <a:bodyPr>
            <a:noAutofit/>
          </a:bodyPr>
          <a:lstStyle/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4. คนเก่าไม่เก็บ คนใหม่ไม่มา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ผู้สืบทอดตำแหน่งไม่ค่อยให้ความสำคัญกับพนักงาน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ไม่สามารถรักษาพนักงานเก่าหรือพนักงานที่มีความสามารถไว้กับองค์กรได้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ไม่สามารถดึงคนเก่งเข้ามาทำงานในองค์กรได้ </a:t>
            </a: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497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ประโยชน์แผนสืบทอดธุรกิจครอบครัว </a:t>
            </a:r>
            <a:endParaRPr lang="th-TH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43492" y="2852936"/>
            <a:ext cx="6777317" cy="2979693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th-TH" sz="3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สร้างเครื่องมือเพื่อความอยู่รอดของธุรกิจในอนาคตให้กับครอบครัว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3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0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เตรียมความพร้อมให้กับผู้ที่จะสืบทอดตำแหน่ง </a:t>
            </a: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	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ea typeface="Calibri" panose="020F0502020204030204" pitchFamily="34" charset="0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997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699</TotalTime>
  <Words>2712</Words>
  <Application>Microsoft Office PowerPoint</Application>
  <PresentationFormat>On-screen Show (4:3)</PresentationFormat>
  <Paragraphs>293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Angsana New</vt:lpstr>
      <vt:lpstr>AngsanaUPC</vt:lpstr>
      <vt:lpstr>Calibri</vt:lpstr>
      <vt:lpstr>Century Gothic</vt:lpstr>
      <vt:lpstr>Cordia New</vt:lpstr>
      <vt:lpstr>DilleniaUPC</vt:lpstr>
      <vt:lpstr>Wingdings</vt:lpstr>
      <vt:lpstr>Wingdings 2</vt:lpstr>
      <vt:lpstr>Austin</vt:lpstr>
      <vt:lpstr> บทที่ ๕</vt:lpstr>
      <vt:lpstr>หัวข้อ</vt:lpstr>
      <vt:lpstr>บทนำ</vt:lpstr>
      <vt:lpstr>การสืบทอดธุรกิจครอบครัว</vt:lpstr>
      <vt:lpstr>ปัญหาการถ่ายโอนอำนาจสู่ทายาท ธุรกิจครอบครัว</vt:lpstr>
      <vt:lpstr>ปัญหาการถ่ายโอนอำนาจสู่ทายาท ธุรกิจครอบครัว</vt:lpstr>
      <vt:lpstr>ปัญหาการถ่ายโอนอำนาจสู่ทายาท ธุรกิจครอบครัว</vt:lpstr>
      <vt:lpstr>ปัญหาการถ่ายโอนอำนาจสู่ทายาท ธุรกิจครอบครัว</vt:lpstr>
      <vt:lpstr>ประโยชน์แผนสืบทอดธุรกิจครอบครัว </vt:lpstr>
      <vt:lpstr>การวางแผนสืบทอดธุรกิจครอบครัว </vt:lpstr>
      <vt:lpstr>PowerPoint Presentation</vt:lpstr>
      <vt:lpstr>PowerPoint Presentation</vt:lpstr>
      <vt:lpstr>แนวทางสำหรับผู้สืบทอดธุรกิจครอบครัว</vt:lpstr>
      <vt:lpstr>แนวทางสำหรับผู้สืบทอดธุรกิจครอบครัว</vt:lpstr>
      <vt:lpstr>เนื้อหาแผนการสืบทอดธุรกิจ (Succession Plan)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การต่อต้านแผนการสืบทอด </vt:lpstr>
      <vt:lpstr>กระบวนการสืบทอดธุรกิจครอบครัว</vt:lpstr>
      <vt:lpstr>PowerPoint Presentation</vt:lpstr>
      <vt:lpstr>กระบวนการสืบทอดธุรกิจครอบครัว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ปัจจัยความสำเร็จของการสืบทอดธุรกิจครอบครัว </vt:lpstr>
      <vt:lpstr>ปัจจัยความสำเร็จของการสืบทอดธุรกิจครอบครัว </vt:lpstr>
      <vt:lpstr>ปัจจัยความสำเร็จของการสืบทอดธุรกิจครอบครัว </vt:lpstr>
      <vt:lpstr>องค์ประกอบความสำเร็จของการสืบทอดธุรกิจครอบครัว</vt:lpstr>
      <vt:lpstr>จบการบรรยาย</vt:lpstr>
      <vt:lpstr>เอกสารอ้างอิง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๑</dc:title>
  <dc:creator>FMSXX</dc:creator>
  <cp:lastModifiedBy>PC05</cp:lastModifiedBy>
  <cp:revision>55</cp:revision>
  <dcterms:created xsi:type="dcterms:W3CDTF">2018-12-26T08:12:22Z</dcterms:created>
  <dcterms:modified xsi:type="dcterms:W3CDTF">2024-07-08T04:57:32Z</dcterms:modified>
</cp:coreProperties>
</file>